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332" r:id="rId2"/>
    <p:sldId id="334" r:id="rId3"/>
    <p:sldId id="335" r:id="rId4"/>
    <p:sldId id="337" r:id="rId5"/>
    <p:sldId id="338" r:id="rId6"/>
    <p:sldId id="340" r:id="rId7"/>
    <p:sldId id="342" r:id="rId8"/>
    <p:sldId id="343" r:id="rId9"/>
    <p:sldId id="344" r:id="rId10"/>
    <p:sldId id="345" r:id="rId11"/>
  </p:sldIdLst>
  <p:sldSz cx="9144000" cy="6858000" type="screen4x3"/>
  <p:notesSz cx="7086600" cy="9372600"/>
  <p:custDataLst>
    <p:tags r:id="rId1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99BD"/>
    <a:srgbClr val="E70308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39" autoAdjust="0"/>
    <p:restoredTop sz="84493" autoAdjust="0"/>
  </p:normalViewPr>
  <p:slideViewPr>
    <p:cSldViewPr>
      <p:cViewPr varScale="1">
        <p:scale>
          <a:sx n="66" d="100"/>
          <a:sy n="66" d="100"/>
        </p:scale>
        <p:origin x="-11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788" y="0"/>
            <a:ext cx="307022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2700"/>
            <a:ext cx="307022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788" y="8902700"/>
            <a:ext cx="307022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9481315-24B4-4949-ACAF-D205B80090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788" y="0"/>
            <a:ext cx="307022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200150" y="703263"/>
            <a:ext cx="4686300" cy="3514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025" y="4451350"/>
            <a:ext cx="5670550" cy="421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2700"/>
            <a:ext cx="307022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788" y="8902700"/>
            <a:ext cx="307022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9CF3F66-CDDE-4F5B-8C6B-8BC5C2EE9D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EA24CD-9F9C-494E-A0A6-43558AD571E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/>
            <a:endParaRPr lang="en-C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6AB04C-1A0A-4E87-A9CE-943C71E93A9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84B29A-5E46-4775-8FF7-79BDE415B0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C8A53E-2CE2-481C-B4F1-2373E14F79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4427ABD-9359-4672-8B95-49FE31A76D1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F198D7-7F7D-4B11-AC59-FD1878880AB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DC7C68-FD03-4965-A41B-A7CF61F5749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CA" smtClean="0"/>
              <a:t>Choose a PPQT with either a grade 7 or a grade 8 curriculum expectation.  Both are based on proportional reasoning focusing on percent. Identify the Big Idea and lesson goal.  Use all of this information to write a consolidaitng question.  </a:t>
            </a: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3AD08A7-11B6-455D-83AE-DD148245AEB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0C7CF3B-824E-469A-B253-C086D13E3F9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/>
            <a:endParaRPr lang="en-C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E95D49-2701-45E4-ACEF-4D0E3626D7B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63688" y="1628800"/>
            <a:ext cx="5715000" cy="2209800"/>
          </a:xfrm>
        </p:spPr>
        <p:txBody>
          <a:bodyPr anchor="t"/>
          <a:lstStyle>
            <a:lvl1pPr algn="ctr">
              <a:defRPr sz="4800"/>
            </a:lvl1pPr>
          </a:lstStyle>
          <a:p>
            <a:r>
              <a:rPr lang="en-CA"/>
              <a:t/>
            </a:r>
            <a:br>
              <a:rPr lang="en-CA"/>
            </a:br>
            <a:r>
              <a:rPr lang="en-CA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763688" y="4293096"/>
            <a:ext cx="57150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DE296-7BB2-4CE6-89FE-6937C5DDA65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DFACE-BE4C-4139-BA01-3C75D352F7C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3A7BD-AC03-415F-8C33-198B4115F4F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C7447-B6C2-4480-870B-D879E350B1C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10EF3-B08A-4983-BA72-972BA479AA0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B387C-B210-48D5-8BD9-A2C7B1B564B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3A106-8626-4E08-B542-B277F7C1FD0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37F51-0377-4181-9152-2CA8996BA7D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ED99C-980B-43E8-903F-CCB022795BC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F62DF-523A-41AB-AE60-A0678BD17B0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FD074-6B51-42E7-B526-D610AC673D7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AEA6C6BE-2F71-435B-8219-E4214897CF0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47114" name="Rectangle 10"/>
          <p:cNvSpPr>
            <a:spLocks noChangeArrowheads="1"/>
          </p:cNvSpPr>
          <p:nvPr userDrawn="1"/>
        </p:nvSpPr>
        <p:spPr bwMode="auto">
          <a:xfrm>
            <a:off x="360363" y="369888"/>
            <a:ext cx="6840537" cy="14287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3199B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cs typeface="+mn-cs"/>
            </a:endParaRPr>
          </a:p>
        </p:txBody>
      </p:sp>
      <p:pic>
        <p:nvPicPr>
          <p:cNvPr id="1032" name="Picture 1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43775" y="-26988"/>
            <a:ext cx="1441450" cy="118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2" r:id="rId3"/>
    <p:sldLayoutId id="2147483741" r:id="rId4"/>
    <p:sldLayoutId id="2147483740" r:id="rId5"/>
    <p:sldLayoutId id="2147483739" r:id="rId6"/>
    <p:sldLayoutId id="2147483738" r:id="rId7"/>
    <p:sldLayoutId id="2147483737" r:id="rId8"/>
    <p:sldLayoutId id="2147483736" r:id="rId9"/>
    <p:sldLayoutId id="2147483735" r:id="rId10"/>
    <p:sldLayoutId id="214748373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0000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838200"/>
            <a:ext cx="5545137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11"/>
          <p:cNvSpPr>
            <a:spLocks noChangeArrowheads="1"/>
          </p:cNvSpPr>
          <p:nvPr/>
        </p:nvSpPr>
        <p:spPr bwMode="auto">
          <a:xfrm>
            <a:off x="431800" y="5337175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 dirty="0">
                <a:solidFill>
                  <a:srgbClr val="0D469B"/>
                </a:solidFill>
                <a:latin typeface="+mj-lt"/>
                <a:ea typeface="+mj-ea"/>
                <a:cs typeface="+mj-cs"/>
              </a:rPr>
              <a:t>Grades 7/8 Breakout Session </a:t>
            </a:r>
            <a:r>
              <a:rPr lang="en-US" sz="4400" dirty="0">
                <a:solidFill>
                  <a:srgbClr val="0D469B"/>
                </a:solidFill>
                <a:latin typeface="+mj-lt"/>
                <a:ea typeface="+mj-ea"/>
                <a:cs typeface="+mj-cs"/>
              </a:rPr>
              <a:t>2B</a:t>
            </a:r>
            <a:endParaRPr lang="en-US" sz="4400" dirty="0">
              <a:solidFill>
                <a:srgbClr val="0D469B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066800"/>
          </a:xfrm>
        </p:spPr>
        <p:txBody>
          <a:bodyPr/>
          <a:lstStyle/>
          <a:p>
            <a:r>
              <a:rPr lang="en-CA" dirty="0" smtClean="0"/>
              <a:t>Professional Learning Log Entry</a:t>
            </a:r>
            <a:endParaRPr lang="en-US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28596" y="2357430"/>
            <a:ext cx="8229600" cy="4724400"/>
          </a:xfrm>
        </p:spPr>
        <p:txBody>
          <a:bodyPr/>
          <a:lstStyle/>
          <a:p>
            <a:r>
              <a:rPr lang="en-CA" dirty="0" smtClean="0"/>
              <a:t> How did the Big Idea inform your lesson goal and consolidating question?</a:t>
            </a:r>
          </a:p>
          <a:p>
            <a:r>
              <a:rPr lang="en-CA" dirty="0" smtClean="0"/>
              <a:t>What did you find easy/challenging about the process?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CA" b="1" dirty="0"/>
              <a:t>Plenary Focus</a:t>
            </a:r>
            <a:r>
              <a:rPr lang="en-CA" dirty="0"/>
              <a:t>: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mtClean="0"/>
              <a:t>Assessment for learning </a:t>
            </a:r>
          </a:p>
          <a:p>
            <a:pPr lvl="1"/>
            <a:r>
              <a:rPr lang="en-CA" smtClean="0"/>
              <a:t>creating or adapting tasks to focus on Big Ideas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Breakout session goals</a:t>
            </a:r>
            <a:endParaRPr 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CA" smtClean="0"/>
              <a:t>Participants will:</a:t>
            </a:r>
          </a:p>
          <a:p>
            <a:r>
              <a:rPr lang="en-CA" smtClean="0"/>
              <a:t>develop effective consolidation questions</a:t>
            </a:r>
          </a:p>
          <a:p>
            <a:r>
              <a:rPr lang="en-CA" smtClean="0"/>
              <a:t>understand the link between the Big Ideas, curriculum expectations , lesson goals and consolidation 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1428736"/>
            <a:ext cx="7000924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CA" dirty="0" smtClean="0"/>
              <a:t>Which consolidation question would your group choose and why?</a:t>
            </a:r>
            <a:endParaRPr lang="en-US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smtClean="0"/>
          </a:p>
          <a:p>
            <a:pPr>
              <a:buFontTx/>
              <a:buNone/>
            </a:pPr>
            <a:endParaRPr lang="en-C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CA" dirty="0" smtClean="0"/>
              <a:t>What makes a good consolidating question?</a:t>
            </a:r>
            <a:endParaRPr lang="en-US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95288" y="2852738"/>
            <a:ext cx="8229600" cy="4724400"/>
          </a:xfrm>
        </p:spPr>
        <p:txBody>
          <a:bodyPr/>
          <a:lstStyle/>
          <a:p>
            <a:pPr>
              <a:buFontTx/>
              <a:buNone/>
            </a:pPr>
            <a:r>
              <a:rPr lang="en-CA" smtClean="0"/>
              <a:t>Instructional strategy - Anchor Chart</a:t>
            </a:r>
          </a:p>
          <a:p>
            <a:pPr>
              <a:buFontTx/>
              <a:buNone/>
            </a:pPr>
            <a:r>
              <a:rPr lang="en-CA" smtClean="0"/>
              <a:t>			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Effective Lesson Goals </a:t>
            </a:r>
            <a:br>
              <a:rPr lang="en-CA" smtClean="0"/>
            </a:br>
            <a:r>
              <a:rPr lang="en-CA" sz="2200" smtClean="0"/>
              <a:t>Marian Small</a:t>
            </a:r>
            <a:endParaRPr 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CA" smtClean="0"/>
          </a:p>
          <a:p>
            <a:r>
              <a:rPr lang="en-CA" smtClean="0"/>
              <a:t>Curriculum specific</a:t>
            </a:r>
          </a:p>
          <a:p>
            <a:r>
              <a:rPr lang="en-CA" smtClean="0"/>
              <a:t>Assessable</a:t>
            </a:r>
          </a:p>
          <a:p>
            <a:r>
              <a:rPr lang="en-CA" smtClean="0"/>
              <a:t>Usually rooted in conceptual understanding</a:t>
            </a:r>
          </a:p>
          <a:p>
            <a:r>
              <a:rPr lang="en-CA" smtClean="0"/>
              <a:t>Usually filtered through a Big Idea</a:t>
            </a:r>
          </a:p>
          <a:p>
            <a:r>
              <a:rPr lang="en-CA" smtClean="0"/>
              <a:t>Worth teaching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CA" dirty="0" smtClean="0"/>
              <a:t>Posing Powerful Questions Template</a:t>
            </a:r>
            <a:br>
              <a:rPr lang="en-CA" dirty="0" smtClean="0"/>
            </a:br>
            <a:r>
              <a:rPr lang="en-CA" dirty="0" err="1" smtClean="0"/>
              <a:t>edugains</a:t>
            </a:r>
            <a:endParaRPr lang="en-US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1643063"/>
            <a:ext cx="35179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28625" y="1785938"/>
            <a:ext cx="3382963" cy="4525962"/>
          </a:xfrm>
        </p:spPr>
      </p:pic>
      <p:sp>
        <p:nvSpPr>
          <p:cNvPr id="12294" name="TextBox 10"/>
          <p:cNvSpPr txBox="1">
            <a:spLocks noChangeArrowheads="1"/>
          </p:cNvSpPr>
          <p:nvPr/>
        </p:nvSpPr>
        <p:spPr bwMode="auto">
          <a:xfrm>
            <a:off x="1857375" y="1785938"/>
            <a:ext cx="1500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/>
              <a:t>Grade 7</a:t>
            </a:r>
            <a:endParaRPr lang="en-US"/>
          </a:p>
        </p:txBody>
      </p:sp>
      <p:sp>
        <p:nvSpPr>
          <p:cNvPr id="12295" name="TextBox 11"/>
          <p:cNvSpPr txBox="1">
            <a:spLocks noChangeArrowheads="1"/>
          </p:cNvSpPr>
          <p:nvPr/>
        </p:nvSpPr>
        <p:spPr bwMode="auto">
          <a:xfrm>
            <a:off x="6286500" y="1571625"/>
            <a:ext cx="1500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/>
              <a:t>Grade 8</a:t>
            </a:r>
            <a:endParaRPr lang="en-US"/>
          </a:p>
        </p:txBody>
      </p:sp>
      <p:sp>
        <p:nvSpPr>
          <p:cNvPr id="12296" name="TextBox 13"/>
          <p:cNvSpPr txBox="1">
            <a:spLocks noChangeArrowheads="1"/>
          </p:cNvSpPr>
          <p:nvPr/>
        </p:nvSpPr>
        <p:spPr bwMode="auto">
          <a:xfrm rot="-1293491">
            <a:off x="2986088" y="4789488"/>
            <a:ext cx="21002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4000">
                <a:solidFill>
                  <a:srgbClr val="FF0000"/>
                </a:solidFill>
              </a:rPr>
              <a:t>percent</a:t>
            </a:r>
            <a:endParaRPr lang="en-US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Consolidating question</a:t>
            </a:r>
            <a:endParaRPr lang="en-US" smtClean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00063" y="1357313"/>
            <a:ext cx="8229600" cy="4525962"/>
          </a:xfrm>
        </p:spPr>
        <p:txBody>
          <a:bodyPr/>
          <a:lstStyle/>
          <a:p>
            <a:r>
              <a:rPr lang="en-CA" smtClean="0"/>
              <a:t>Write your consolidating question on a strip of paper</a:t>
            </a:r>
          </a:p>
          <a:p>
            <a:r>
              <a:rPr lang="en-CA" smtClean="0"/>
              <a:t>Switch questions with another pair and discuss:	</a:t>
            </a:r>
          </a:p>
          <a:p>
            <a:pPr lvl="1"/>
            <a:r>
              <a:rPr lang="en-CA" smtClean="0"/>
              <a:t>What was the Big Idea and the lesson goal based on the consolidating question?</a:t>
            </a:r>
          </a:p>
          <a:p>
            <a:r>
              <a:rPr lang="en-CA" smtClean="0"/>
              <a:t>Pair Square</a:t>
            </a:r>
          </a:p>
          <a:p>
            <a:pPr lvl="1"/>
            <a:r>
              <a:rPr lang="en-CA" smtClean="0"/>
              <a:t>Meet with your pair to share your discussions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Debrief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CA" smtClean="0"/>
          </a:p>
          <a:p>
            <a:r>
              <a:rPr lang="en-CA" smtClean="0"/>
              <a:t>Did you agree on the Big Idea and lesson goal based on the consolidating question?</a:t>
            </a:r>
          </a:p>
          <a:p>
            <a:r>
              <a:rPr lang="en-CA" smtClean="0"/>
              <a:t>Is it possible to have more than one Big Idea and/or learning goal for the same consolidating question?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2993&quot;&gt;&lt;property id=&quot;20148&quot; value=&quot;5&quot;/&gt;&lt;property id=&quot;20300&quot; value=&quot;Slide 1&quot;/&gt;&lt;property id=&quot;20307&quot; value=&quot;332&quot;/&gt;&lt;/object&gt;&lt;object type=&quot;3&quot; unique_id=&quot;12994&quot;&gt;&lt;property id=&quot;20148&quot; value=&quot;5&quot;/&gt;&lt;property id=&quot;20300&quot; value=&quot;Slide 2 - &amp;quot;Plenary Focus: &amp;#x0D;&amp;#x0A;&amp;#x0D;&amp;#x0A;&amp;quot;&quot;/&gt;&lt;property id=&quot;20307&quot; value=&quot;334&quot;/&gt;&lt;/object&gt;&lt;object type=&quot;3&quot; unique_id=&quot;12995&quot;&gt;&lt;property id=&quot;20148&quot; value=&quot;5&quot;/&gt;&lt;property id=&quot;20300&quot; value=&quot;Slide 3 - &amp;quot;Breakout session goals&amp;quot;&quot;/&gt;&lt;property id=&quot;20307&quot; value=&quot;335&quot;/&gt;&lt;/object&gt;&lt;object type=&quot;3&quot; unique_id=&quot;12996&quot;&gt;&lt;property id=&quot;20148&quot; value=&quot;5&quot;/&gt;&lt;property id=&quot;20300&quot; value=&quot;Slide 4 - &amp;quot;Which consolidation question would your group choose and why?&amp;quot;&quot;/&gt;&lt;property id=&quot;20307&quot; value=&quot;337&quot;/&gt;&lt;/object&gt;&lt;object type=&quot;3&quot; unique_id=&quot;12997&quot;&gt;&lt;property id=&quot;20148&quot; value=&quot;5&quot;/&gt;&lt;property id=&quot;20300&quot; value=&quot;Slide 5 - &amp;quot;What makes a good consolidating question?&amp;quot;&quot;/&gt;&lt;property id=&quot;20307&quot; value=&quot;338&quot;/&gt;&lt;/object&gt;&lt;object type=&quot;3&quot; unique_id=&quot;12998&quot;&gt;&lt;property id=&quot;20148&quot; value=&quot;5&quot;/&gt;&lt;property id=&quot;20300&quot; value=&quot;Slide 6 - &amp;quot;Effective Lesson Goals &amp;#x0D;&amp;#x0A;Marian Small&amp;quot;&quot;/&gt;&lt;property id=&quot;20307&quot; value=&quot;340&quot;/&gt;&lt;/object&gt;&lt;object type=&quot;3&quot; unique_id=&quot;12999&quot;&gt;&lt;property id=&quot;20148&quot; value=&quot;5&quot;/&gt;&lt;property id=&quot;20300&quot; value=&quot;Slide 7 - &amp;quot;Posing Powerful Questions Template&amp;#x0D;&amp;#x0A;edugains&amp;quot;&quot;/&gt;&lt;property id=&quot;20307&quot; value=&quot;342&quot;/&gt;&lt;/object&gt;&lt;object type=&quot;3&quot; unique_id=&quot;13000&quot;&gt;&lt;property id=&quot;20148&quot; value=&quot;5&quot;/&gt;&lt;property id=&quot;20300&quot; value=&quot;Slide 8 - &amp;quot;Consolidating question&amp;quot;&quot;/&gt;&lt;property id=&quot;20307&quot; value=&quot;343&quot;/&gt;&lt;/object&gt;&lt;object type=&quot;3&quot; unique_id=&quot;13001&quot;&gt;&lt;property id=&quot;20148&quot; value=&quot;5&quot;/&gt;&lt;property id=&quot;20300&quot; value=&quot;Slide 9 - &amp;quot;Debrief&amp;quot;&quot;/&gt;&lt;property id=&quot;20307&quot; value=&quot;344&quot;/&gt;&lt;/object&gt;&lt;object type=&quot;3&quot; unique_id=&quot;13002&quot;&gt;&lt;property id=&quot;20148&quot; value=&quot;5&quot;/&gt;&lt;property id=&quot;20300&quot; value=&quot;Slide 10 - &amp;quot;Professional Learning Log Entry&amp;quot;&quot;/&gt;&lt;property id=&quot;20307&quot; value=&quot;345&quot;/&gt;&lt;/object&gt;&lt;/object&gt;&lt;/object&gt;&lt;/database&gt;"/>
</p:tagLst>
</file>

<file path=ppt/theme/theme1.xml><?xml version="1.0" encoding="utf-8"?>
<a:theme xmlns:a="http://schemas.openxmlformats.org/drawingml/2006/main" name="CLIPSpresentation">
  <a:themeElements>
    <a:clrScheme name="CLIPS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LIPSpresentatio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IPS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2176</TotalTime>
  <Words>232</Words>
  <Application>Microsoft Office PowerPoint</Application>
  <PresentationFormat>On-screen Show (4:3)</PresentationFormat>
  <Paragraphs>47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CLIPSpresentation</vt:lpstr>
      <vt:lpstr>Slide 1</vt:lpstr>
      <vt:lpstr>Plenary Focus:   </vt:lpstr>
      <vt:lpstr>Breakout session goals</vt:lpstr>
      <vt:lpstr>Which consolidation question would your group choose and why?</vt:lpstr>
      <vt:lpstr>What makes a good consolidating question?</vt:lpstr>
      <vt:lpstr>Effective Lesson Goals  Marian Small</vt:lpstr>
      <vt:lpstr>Posing Powerful Questions Template edugains</vt:lpstr>
      <vt:lpstr>Consolidating question</vt:lpstr>
      <vt:lpstr>Debrief</vt:lpstr>
      <vt:lpstr>Professional Learning Log Entry</vt:lpstr>
    </vt:vector>
  </TitlesOfParts>
  <Company>Simcoe County District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PSteele</dc:creator>
  <cp:lastModifiedBy>d.wines</cp:lastModifiedBy>
  <cp:revision>176</cp:revision>
  <dcterms:created xsi:type="dcterms:W3CDTF">2008-01-22T18:09:47Z</dcterms:created>
  <dcterms:modified xsi:type="dcterms:W3CDTF">2010-09-16T23:34:34Z</dcterms:modified>
</cp:coreProperties>
</file>